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3"/>
  </p:notesMasterIdLst>
  <p:handoutMasterIdLst>
    <p:handoutMasterId r:id="rId4"/>
  </p:handoutMasterIdLst>
  <p:sldIdLst>
    <p:sldId id="267" r:id="rId2"/>
  </p:sldIdLst>
  <p:sldSz cx="9601200" cy="12801600" type="A3"/>
  <p:notesSz cx="6797675" cy="9926638"/>
  <p:defaultTextStyle>
    <a:defPPr>
      <a:defRPr lang="fi-FI"/>
    </a:defPPr>
    <a:lvl1pPr marL="0" algn="l" defTabSz="610956" rtl="0" eaLnBrk="1" latinLnBrk="0" hangingPunct="1">
      <a:defRPr sz="2400" kern="1200">
        <a:solidFill>
          <a:schemeClr val="tx1"/>
        </a:solidFill>
        <a:latin typeface="+mn-lt"/>
        <a:ea typeface="+mn-ea"/>
        <a:cs typeface="+mn-cs"/>
      </a:defRPr>
    </a:lvl1pPr>
    <a:lvl2pPr marL="610956" algn="l" defTabSz="610956" rtl="0" eaLnBrk="1" latinLnBrk="0" hangingPunct="1">
      <a:defRPr sz="2400" kern="1200">
        <a:solidFill>
          <a:schemeClr val="tx1"/>
        </a:solidFill>
        <a:latin typeface="+mn-lt"/>
        <a:ea typeface="+mn-ea"/>
        <a:cs typeface="+mn-cs"/>
      </a:defRPr>
    </a:lvl2pPr>
    <a:lvl3pPr marL="1221913" algn="l" defTabSz="610956" rtl="0" eaLnBrk="1" latinLnBrk="0" hangingPunct="1">
      <a:defRPr sz="2400" kern="1200">
        <a:solidFill>
          <a:schemeClr val="tx1"/>
        </a:solidFill>
        <a:latin typeface="+mn-lt"/>
        <a:ea typeface="+mn-ea"/>
        <a:cs typeface="+mn-cs"/>
      </a:defRPr>
    </a:lvl3pPr>
    <a:lvl4pPr marL="1832869" algn="l" defTabSz="610956" rtl="0" eaLnBrk="1" latinLnBrk="0" hangingPunct="1">
      <a:defRPr sz="2400" kern="1200">
        <a:solidFill>
          <a:schemeClr val="tx1"/>
        </a:solidFill>
        <a:latin typeface="+mn-lt"/>
        <a:ea typeface="+mn-ea"/>
        <a:cs typeface="+mn-cs"/>
      </a:defRPr>
    </a:lvl4pPr>
    <a:lvl5pPr marL="2443825" algn="l" defTabSz="610956" rtl="0" eaLnBrk="1" latinLnBrk="0" hangingPunct="1">
      <a:defRPr sz="2400" kern="1200">
        <a:solidFill>
          <a:schemeClr val="tx1"/>
        </a:solidFill>
        <a:latin typeface="+mn-lt"/>
        <a:ea typeface="+mn-ea"/>
        <a:cs typeface="+mn-cs"/>
      </a:defRPr>
    </a:lvl5pPr>
    <a:lvl6pPr marL="3054782" algn="l" defTabSz="610956" rtl="0" eaLnBrk="1" latinLnBrk="0" hangingPunct="1">
      <a:defRPr sz="2400" kern="1200">
        <a:solidFill>
          <a:schemeClr val="tx1"/>
        </a:solidFill>
        <a:latin typeface="+mn-lt"/>
        <a:ea typeface="+mn-ea"/>
        <a:cs typeface="+mn-cs"/>
      </a:defRPr>
    </a:lvl6pPr>
    <a:lvl7pPr marL="3665738" algn="l" defTabSz="610956" rtl="0" eaLnBrk="1" latinLnBrk="0" hangingPunct="1">
      <a:defRPr sz="2400" kern="1200">
        <a:solidFill>
          <a:schemeClr val="tx1"/>
        </a:solidFill>
        <a:latin typeface="+mn-lt"/>
        <a:ea typeface="+mn-ea"/>
        <a:cs typeface="+mn-cs"/>
      </a:defRPr>
    </a:lvl7pPr>
    <a:lvl8pPr marL="4276695" algn="l" defTabSz="610956" rtl="0" eaLnBrk="1" latinLnBrk="0" hangingPunct="1">
      <a:defRPr sz="2400" kern="1200">
        <a:solidFill>
          <a:schemeClr val="tx1"/>
        </a:solidFill>
        <a:latin typeface="+mn-lt"/>
        <a:ea typeface="+mn-ea"/>
        <a:cs typeface="+mn-cs"/>
      </a:defRPr>
    </a:lvl8pPr>
    <a:lvl9pPr marL="4887651" algn="l" defTabSz="610956"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1">
          <p15:clr>
            <a:srgbClr val="A4A3A4"/>
          </p15:clr>
        </p15:guide>
        <p15:guide id="2" pos="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B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92" autoAdjust="0"/>
  </p:normalViewPr>
  <p:slideViewPr>
    <p:cSldViewPr snapToGrid="0" snapToObjects="1">
      <p:cViewPr>
        <p:scale>
          <a:sx n="120" d="100"/>
          <a:sy n="120" d="100"/>
        </p:scale>
        <p:origin x="1170" y="84"/>
      </p:cViewPr>
      <p:guideLst>
        <p:guide orient="horz" pos="1021"/>
        <p:guide pos="67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9EC9BF0-2C59-2C46-BBD9-7948B59DC01B}" type="datetime1">
              <a:rPr lang="fi-FI" smtClean="0"/>
              <a:pPr/>
              <a:t>17.12.2019</a:t>
            </a:fld>
            <a:endParaRPr lang="fi-FI"/>
          </a:p>
        </p:txBody>
      </p:sp>
      <p:sp>
        <p:nvSpPr>
          <p:cNvPr id="4" name="Alatunnisteen paikkamerkki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FF46C8D-04D7-9749-B301-C990981E0E3C}" type="slidenum">
              <a:rPr lang="fi-FI" smtClean="0"/>
              <a:pPr/>
              <a:t>‹#›</a:t>
            </a:fld>
            <a:endParaRPr lang="fi-FI"/>
          </a:p>
        </p:txBody>
      </p:sp>
    </p:spTree>
    <p:extLst>
      <p:ext uri="{BB962C8B-B14F-4D97-AF65-F5344CB8AC3E}">
        <p14:creationId xmlns:p14="http://schemas.microsoft.com/office/powerpoint/2010/main" val="3918982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E4AA8A8-4D46-BD40-89BF-70B4CBE4D6DF}" type="datetime1">
              <a:rPr lang="fi-FI" smtClean="0"/>
              <a:pPr/>
              <a:t>17.12.2019</a:t>
            </a:fld>
            <a:endParaRPr lang="fi-FI"/>
          </a:p>
        </p:txBody>
      </p:sp>
      <p:sp>
        <p:nvSpPr>
          <p:cNvPr id="4" name="Dian kuvan paikkamerkki 3"/>
          <p:cNvSpPr>
            <a:spLocks noGrp="1" noRot="1" noChangeAspect="1"/>
          </p:cNvSpPr>
          <p:nvPr>
            <p:ph type="sldImg" idx="2"/>
          </p:nvPr>
        </p:nvSpPr>
        <p:spPr>
          <a:xfrm>
            <a:off x="2003425" y="744538"/>
            <a:ext cx="2790825" cy="3722687"/>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63C4081-9F01-AD42-AD4E-1E44DCE50C8C}" type="slidenum">
              <a:rPr lang="fi-FI" smtClean="0"/>
              <a:pPr/>
              <a:t>‹#›</a:t>
            </a:fld>
            <a:endParaRPr lang="fi-FI"/>
          </a:p>
        </p:txBody>
      </p:sp>
    </p:spTree>
    <p:extLst>
      <p:ext uri="{BB962C8B-B14F-4D97-AF65-F5344CB8AC3E}">
        <p14:creationId xmlns:p14="http://schemas.microsoft.com/office/powerpoint/2010/main" val="2231995098"/>
      </p:ext>
    </p:extLst>
  </p:cSld>
  <p:clrMap bg1="lt1" tx1="dk1" bg2="lt2" tx2="dk2" accent1="accent1" accent2="accent2" accent3="accent3" accent4="accent4" accent5="accent5" accent6="accent6" hlink="hlink" folHlink="folHlink"/>
  <p:hf hdr="0" ftr="0" dt="0"/>
  <p:notesStyle>
    <a:lvl1pPr marL="0" algn="l" defTabSz="610956" rtl="0" eaLnBrk="1" latinLnBrk="0" hangingPunct="1">
      <a:defRPr sz="1600" kern="1200">
        <a:solidFill>
          <a:schemeClr val="tx1"/>
        </a:solidFill>
        <a:latin typeface="+mn-lt"/>
        <a:ea typeface="+mn-ea"/>
        <a:cs typeface="+mn-cs"/>
      </a:defRPr>
    </a:lvl1pPr>
    <a:lvl2pPr marL="610956" algn="l" defTabSz="610956" rtl="0" eaLnBrk="1" latinLnBrk="0" hangingPunct="1">
      <a:defRPr sz="1600" kern="1200">
        <a:solidFill>
          <a:schemeClr val="tx1"/>
        </a:solidFill>
        <a:latin typeface="+mn-lt"/>
        <a:ea typeface="+mn-ea"/>
        <a:cs typeface="+mn-cs"/>
      </a:defRPr>
    </a:lvl2pPr>
    <a:lvl3pPr marL="1221913" algn="l" defTabSz="610956" rtl="0" eaLnBrk="1" latinLnBrk="0" hangingPunct="1">
      <a:defRPr sz="1600" kern="1200">
        <a:solidFill>
          <a:schemeClr val="tx1"/>
        </a:solidFill>
        <a:latin typeface="+mn-lt"/>
        <a:ea typeface="+mn-ea"/>
        <a:cs typeface="+mn-cs"/>
      </a:defRPr>
    </a:lvl3pPr>
    <a:lvl4pPr marL="1832869" algn="l" defTabSz="610956" rtl="0" eaLnBrk="1" latinLnBrk="0" hangingPunct="1">
      <a:defRPr sz="1600" kern="1200">
        <a:solidFill>
          <a:schemeClr val="tx1"/>
        </a:solidFill>
        <a:latin typeface="+mn-lt"/>
        <a:ea typeface="+mn-ea"/>
        <a:cs typeface="+mn-cs"/>
      </a:defRPr>
    </a:lvl4pPr>
    <a:lvl5pPr marL="2443825" algn="l" defTabSz="610956" rtl="0" eaLnBrk="1" latinLnBrk="0" hangingPunct="1">
      <a:defRPr sz="1600" kern="1200">
        <a:solidFill>
          <a:schemeClr val="tx1"/>
        </a:solidFill>
        <a:latin typeface="+mn-lt"/>
        <a:ea typeface="+mn-ea"/>
        <a:cs typeface="+mn-cs"/>
      </a:defRPr>
    </a:lvl5pPr>
    <a:lvl6pPr marL="3054782" algn="l" defTabSz="610956" rtl="0" eaLnBrk="1" latinLnBrk="0" hangingPunct="1">
      <a:defRPr sz="1600" kern="1200">
        <a:solidFill>
          <a:schemeClr val="tx1"/>
        </a:solidFill>
        <a:latin typeface="+mn-lt"/>
        <a:ea typeface="+mn-ea"/>
        <a:cs typeface="+mn-cs"/>
      </a:defRPr>
    </a:lvl6pPr>
    <a:lvl7pPr marL="3665738" algn="l" defTabSz="610956" rtl="0" eaLnBrk="1" latinLnBrk="0" hangingPunct="1">
      <a:defRPr sz="1600" kern="1200">
        <a:solidFill>
          <a:schemeClr val="tx1"/>
        </a:solidFill>
        <a:latin typeface="+mn-lt"/>
        <a:ea typeface="+mn-ea"/>
        <a:cs typeface="+mn-cs"/>
      </a:defRPr>
    </a:lvl7pPr>
    <a:lvl8pPr marL="4276695" algn="l" defTabSz="610956" rtl="0" eaLnBrk="1" latinLnBrk="0" hangingPunct="1">
      <a:defRPr sz="1600" kern="1200">
        <a:solidFill>
          <a:schemeClr val="tx1"/>
        </a:solidFill>
        <a:latin typeface="+mn-lt"/>
        <a:ea typeface="+mn-ea"/>
        <a:cs typeface="+mn-cs"/>
      </a:defRPr>
    </a:lvl8pPr>
    <a:lvl9pPr marL="4887651" algn="l" defTabSz="61095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isällön paikkamerkki 2"/>
          <p:cNvSpPr>
            <a:spLocks noGrp="1"/>
          </p:cNvSpPr>
          <p:nvPr>
            <p:ph idx="1" hasCustomPrompt="1"/>
          </p:nvPr>
        </p:nvSpPr>
        <p:spPr>
          <a:xfrm>
            <a:off x="502152" y="2757269"/>
            <a:ext cx="8700801" cy="8527106"/>
          </a:xfrm>
          <a:prstGeom prst="rect">
            <a:avLst/>
          </a:prstGeom>
        </p:spPr>
        <p:txBody>
          <a:bodyPr lIns="122191" tIns="61096" rIns="122191" bIns="61096"/>
          <a:lstStyle/>
          <a:p>
            <a:pPr lvl="0"/>
            <a:r>
              <a:rPr lang="fi-FI" dirty="0"/>
              <a:t>CONTENT</a:t>
            </a:r>
          </a:p>
        </p:txBody>
      </p:sp>
    </p:spTree>
    <p:extLst>
      <p:ext uri="{BB962C8B-B14F-4D97-AF65-F5344CB8AC3E}">
        <p14:creationId xmlns:p14="http://schemas.microsoft.com/office/powerpoint/2010/main" val="284699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5" name="Sisällön paikkamerkki 2"/>
          <p:cNvSpPr>
            <a:spLocks noGrp="1"/>
          </p:cNvSpPr>
          <p:nvPr>
            <p:ph idx="1" hasCustomPrompt="1"/>
          </p:nvPr>
        </p:nvSpPr>
        <p:spPr>
          <a:xfrm>
            <a:off x="502152" y="2765250"/>
            <a:ext cx="4307341" cy="8519125"/>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6" name="Sisällön paikkamerkki 2"/>
          <p:cNvSpPr>
            <a:spLocks noGrp="1"/>
          </p:cNvSpPr>
          <p:nvPr>
            <p:ph idx="10" hasCustomPrompt="1"/>
          </p:nvPr>
        </p:nvSpPr>
        <p:spPr>
          <a:xfrm>
            <a:off x="4898392" y="2765250"/>
            <a:ext cx="4304562" cy="8519125"/>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Tree>
    <p:extLst>
      <p:ext uri="{BB962C8B-B14F-4D97-AF65-F5344CB8AC3E}">
        <p14:creationId xmlns:p14="http://schemas.microsoft.com/office/powerpoint/2010/main" val="37078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hree contents">
    <p:spTree>
      <p:nvGrpSpPr>
        <p:cNvPr id="1" name=""/>
        <p:cNvGrpSpPr/>
        <p:nvPr/>
      </p:nvGrpSpPr>
      <p:grpSpPr>
        <a:xfrm>
          <a:off x="0" y="0"/>
          <a:ext cx="0" cy="0"/>
          <a:chOff x="0" y="0"/>
          <a:chExt cx="0" cy="0"/>
        </a:xfrm>
      </p:grpSpPr>
      <p:sp>
        <p:nvSpPr>
          <p:cNvPr id="4" name="Sisällön paikkamerkki 2"/>
          <p:cNvSpPr>
            <a:spLocks noGrp="1"/>
          </p:cNvSpPr>
          <p:nvPr>
            <p:ph idx="1" hasCustomPrompt="1"/>
          </p:nvPr>
        </p:nvSpPr>
        <p:spPr>
          <a:xfrm>
            <a:off x="50215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7" name="Sisällön paikkamerkki 2"/>
          <p:cNvSpPr>
            <a:spLocks noGrp="1"/>
          </p:cNvSpPr>
          <p:nvPr>
            <p:ph idx="10" hasCustomPrompt="1"/>
          </p:nvPr>
        </p:nvSpPr>
        <p:spPr>
          <a:xfrm>
            <a:off x="344564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8" name="Sisällön paikkamerkki 2"/>
          <p:cNvSpPr>
            <a:spLocks noGrp="1"/>
          </p:cNvSpPr>
          <p:nvPr>
            <p:ph idx="11" hasCustomPrompt="1"/>
          </p:nvPr>
        </p:nvSpPr>
        <p:spPr>
          <a:xfrm>
            <a:off x="638913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Tree>
    <p:extLst>
      <p:ext uri="{BB962C8B-B14F-4D97-AF65-F5344CB8AC3E}">
        <p14:creationId xmlns:p14="http://schemas.microsoft.com/office/powerpoint/2010/main" val="37900746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t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502152" y="909737"/>
            <a:ext cx="8700801" cy="797139"/>
          </a:xfrm>
          <a:prstGeom prst="rect">
            <a:avLst/>
          </a:prstGeom>
        </p:spPr>
        <p:txBody>
          <a:bodyPr vert="horz" lIns="122191" tIns="61096" rIns="122191" bIns="61096" rtlCol="0" anchor="t" anchorCtr="0">
            <a:normAutofit/>
          </a:bodyPr>
          <a:lstStyle/>
          <a:p>
            <a:r>
              <a:rPr lang="fi-FI" dirty="0" err="1"/>
              <a:t>Title</a:t>
            </a:r>
            <a:endParaRPr lang="fi-FI" dirty="0"/>
          </a:p>
        </p:txBody>
      </p:sp>
      <p:sp>
        <p:nvSpPr>
          <p:cNvPr id="10" name="Alatunnisteen paikkamerkki 4"/>
          <p:cNvSpPr>
            <a:spLocks noGrp="1"/>
          </p:cNvSpPr>
          <p:nvPr>
            <p:ph type="ftr" sz="quarter" idx="3"/>
          </p:nvPr>
        </p:nvSpPr>
        <p:spPr>
          <a:xfrm>
            <a:off x="502152" y="1720778"/>
            <a:ext cx="8700801" cy="645019"/>
          </a:xfrm>
          <a:prstGeom prst="rect">
            <a:avLst/>
          </a:prstGeom>
        </p:spPr>
        <p:txBody>
          <a:bodyPr lIns="122191" tIns="0" rIns="122191" bIns="0"/>
          <a:lstStyle>
            <a:lvl1pPr algn="l">
              <a:defRPr sz="1300">
                <a:solidFill>
                  <a:schemeClr val="tx1">
                    <a:lumMod val="50000"/>
                    <a:lumOff val="50000"/>
                  </a:schemeClr>
                </a:solidFill>
                <a:latin typeface="Arial Narrow"/>
                <a:cs typeface="Arial Narrow"/>
              </a:defRPr>
            </a:lvl1pPr>
          </a:lstStyle>
          <a:p>
            <a:r>
              <a:rPr lang="fi-FI" dirty="0"/>
              <a:t>Author, Group </a:t>
            </a:r>
            <a:r>
              <a:rPr lang="fi-FI" dirty="0" err="1"/>
              <a:t>code</a:t>
            </a:r>
            <a:endParaRPr lang="fi-FI" dirty="0"/>
          </a:p>
          <a:p>
            <a:r>
              <a:rPr lang="fi-FI" dirty="0"/>
              <a:t>School of Engineering, Department, </a:t>
            </a:r>
            <a:r>
              <a:rPr lang="fi-FI" dirty="0" err="1"/>
              <a:t>Degree</a:t>
            </a:r>
            <a:r>
              <a:rPr lang="fi-FI" dirty="0"/>
              <a:t> </a:t>
            </a:r>
            <a:r>
              <a:rPr lang="fi-FI" dirty="0" err="1"/>
              <a:t>Programme</a:t>
            </a:r>
            <a:endParaRPr lang="fi-FI" dirty="0"/>
          </a:p>
        </p:txBody>
      </p:sp>
      <p:cxnSp>
        <p:nvCxnSpPr>
          <p:cNvPr id="5" name="Suora yhdysviiva 4"/>
          <p:cNvCxnSpPr/>
          <p:nvPr userDrawn="1"/>
        </p:nvCxnSpPr>
        <p:spPr>
          <a:xfrm>
            <a:off x="502152" y="2479383"/>
            <a:ext cx="870080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43828" y="308876"/>
            <a:ext cx="2886456" cy="362712"/>
          </a:xfrm>
          <a:prstGeom prst="rect">
            <a:avLst/>
          </a:prstGeom>
        </p:spPr>
      </p:pic>
    </p:spTree>
    <p:extLst>
      <p:ext uri="{BB962C8B-B14F-4D97-AF65-F5344CB8AC3E}">
        <p14:creationId xmlns:p14="http://schemas.microsoft.com/office/powerpoint/2010/main" val="473042272"/>
      </p:ext>
    </p:extLst>
  </p:cSld>
  <p:clrMap bg1="lt1" tx1="dk1" bg2="lt2" tx2="dk2" accent1="accent1" accent2="accent2" accent3="accent3" accent4="accent4" accent5="accent5" accent6="accent6" hlink="hlink" folHlink="folHlink"/>
  <p:sldLayoutIdLst>
    <p:sldLayoutId id="2147483736" r:id="rId1"/>
    <p:sldLayoutId id="2147483733" r:id="rId2"/>
    <p:sldLayoutId id="2147483734" r:id="rId3"/>
  </p:sldLayoutIdLst>
  <p:hf sldNum="0" hdr="0" dt="0"/>
  <p:txStyles>
    <p:titleStyle>
      <a:lvl1pPr algn="l" defTabSz="610956" rtl="0" eaLnBrk="1" latinLnBrk="0" hangingPunct="1">
        <a:spcBef>
          <a:spcPct val="0"/>
        </a:spcBef>
        <a:buNone/>
        <a:defRPr sz="3200" kern="1200" baseline="0">
          <a:solidFill>
            <a:schemeClr val="tx2"/>
          </a:solidFill>
          <a:latin typeface="Arial Narrow"/>
          <a:ea typeface="+mj-ea"/>
          <a:cs typeface="Arial Narrow"/>
        </a:defRPr>
      </a:lvl1pPr>
    </p:titleStyle>
    <p:bodyStyle>
      <a:lvl1pPr marL="0" indent="0" algn="l" defTabSz="610956" rtl="0" eaLnBrk="1" latinLnBrk="0" hangingPunct="1">
        <a:spcBef>
          <a:spcPct val="20000"/>
        </a:spcBef>
        <a:buFontTx/>
        <a:buNone/>
        <a:defRPr sz="1500" kern="1200">
          <a:solidFill>
            <a:schemeClr val="tx1"/>
          </a:solidFill>
          <a:latin typeface="Arial Narrow"/>
          <a:ea typeface="+mn-ea"/>
          <a:cs typeface="Arial Narrow"/>
        </a:defRPr>
      </a:lvl1pPr>
      <a:lvl2pPr marL="610956" indent="0" algn="l" defTabSz="610956" rtl="0" eaLnBrk="1" latinLnBrk="0" hangingPunct="1">
        <a:spcBef>
          <a:spcPct val="20000"/>
        </a:spcBef>
        <a:buFontTx/>
        <a:buNone/>
        <a:defRPr sz="1600" kern="1200">
          <a:solidFill>
            <a:schemeClr val="tx1"/>
          </a:solidFill>
          <a:latin typeface="Arial Narrow"/>
          <a:ea typeface="+mn-ea"/>
          <a:cs typeface="Arial Narrow"/>
        </a:defRPr>
      </a:lvl2pPr>
      <a:lvl3pPr marL="1221913" indent="0" algn="l" defTabSz="610956" rtl="0" eaLnBrk="1" latinLnBrk="0" hangingPunct="1">
        <a:spcBef>
          <a:spcPct val="20000"/>
        </a:spcBef>
        <a:buFontTx/>
        <a:buNone/>
        <a:defRPr sz="1600" kern="1200">
          <a:solidFill>
            <a:schemeClr val="tx1"/>
          </a:solidFill>
          <a:latin typeface="Arial Narrow"/>
          <a:ea typeface="+mn-ea"/>
          <a:cs typeface="Arial Narrow"/>
        </a:defRPr>
      </a:lvl3pPr>
      <a:lvl4pPr marL="1832869" indent="0" algn="l" defTabSz="610956" rtl="0" eaLnBrk="1" latinLnBrk="0" hangingPunct="1">
        <a:spcBef>
          <a:spcPct val="20000"/>
        </a:spcBef>
        <a:buFontTx/>
        <a:buNone/>
        <a:defRPr sz="1600" kern="1200">
          <a:solidFill>
            <a:schemeClr val="tx1"/>
          </a:solidFill>
          <a:latin typeface="Arial Narrow"/>
          <a:ea typeface="+mn-ea"/>
          <a:cs typeface="Arial Narrow"/>
        </a:defRPr>
      </a:lvl4pPr>
      <a:lvl5pPr marL="2443825" indent="0" algn="l" defTabSz="610956" rtl="0" eaLnBrk="1" latinLnBrk="0" hangingPunct="1">
        <a:spcBef>
          <a:spcPct val="20000"/>
        </a:spcBef>
        <a:buFontTx/>
        <a:buNone/>
        <a:defRPr sz="1600" kern="1200">
          <a:solidFill>
            <a:schemeClr val="tx1"/>
          </a:solidFill>
          <a:latin typeface="Arial Narrow"/>
          <a:ea typeface="+mn-ea"/>
          <a:cs typeface="Arial Narrow"/>
        </a:defRPr>
      </a:lvl5pPr>
      <a:lvl6pPr marL="3360260" indent="-305478" algn="l" defTabSz="610956" rtl="0" eaLnBrk="1" latinLnBrk="0" hangingPunct="1">
        <a:spcBef>
          <a:spcPct val="20000"/>
        </a:spcBef>
        <a:buFont typeface="Arial"/>
        <a:buChar char="•"/>
        <a:defRPr sz="2700" kern="1200">
          <a:solidFill>
            <a:schemeClr val="tx1"/>
          </a:solidFill>
          <a:latin typeface="+mn-lt"/>
          <a:ea typeface="+mn-ea"/>
          <a:cs typeface="+mn-cs"/>
        </a:defRPr>
      </a:lvl6pPr>
      <a:lvl7pPr marL="3971216" indent="-305478" algn="l" defTabSz="610956" rtl="0" eaLnBrk="1" latinLnBrk="0" hangingPunct="1">
        <a:spcBef>
          <a:spcPct val="20000"/>
        </a:spcBef>
        <a:buFont typeface="Arial"/>
        <a:buChar char="•"/>
        <a:defRPr sz="2700" kern="1200">
          <a:solidFill>
            <a:schemeClr val="tx1"/>
          </a:solidFill>
          <a:latin typeface="+mn-lt"/>
          <a:ea typeface="+mn-ea"/>
          <a:cs typeface="+mn-cs"/>
        </a:defRPr>
      </a:lvl7pPr>
      <a:lvl8pPr marL="4582173" indent="-305478" algn="l" defTabSz="610956" rtl="0" eaLnBrk="1" latinLnBrk="0" hangingPunct="1">
        <a:spcBef>
          <a:spcPct val="20000"/>
        </a:spcBef>
        <a:buFont typeface="Arial"/>
        <a:buChar char="•"/>
        <a:defRPr sz="2700" kern="1200">
          <a:solidFill>
            <a:schemeClr val="tx1"/>
          </a:solidFill>
          <a:latin typeface="+mn-lt"/>
          <a:ea typeface="+mn-ea"/>
          <a:cs typeface="+mn-cs"/>
        </a:defRPr>
      </a:lvl8pPr>
      <a:lvl9pPr marL="5193129" indent="-305478" algn="l" defTabSz="61095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fi-FI"/>
      </a:defPPr>
      <a:lvl1pPr marL="0" algn="l" defTabSz="610956" rtl="0" eaLnBrk="1" latinLnBrk="0" hangingPunct="1">
        <a:defRPr sz="2400" kern="1200">
          <a:solidFill>
            <a:schemeClr val="tx1"/>
          </a:solidFill>
          <a:latin typeface="+mn-lt"/>
          <a:ea typeface="+mn-ea"/>
          <a:cs typeface="+mn-cs"/>
        </a:defRPr>
      </a:lvl1pPr>
      <a:lvl2pPr marL="610956" algn="l" defTabSz="610956" rtl="0" eaLnBrk="1" latinLnBrk="0" hangingPunct="1">
        <a:defRPr sz="2400" kern="1200">
          <a:solidFill>
            <a:schemeClr val="tx1"/>
          </a:solidFill>
          <a:latin typeface="+mn-lt"/>
          <a:ea typeface="+mn-ea"/>
          <a:cs typeface="+mn-cs"/>
        </a:defRPr>
      </a:lvl2pPr>
      <a:lvl3pPr marL="1221913" algn="l" defTabSz="610956" rtl="0" eaLnBrk="1" latinLnBrk="0" hangingPunct="1">
        <a:defRPr sz="2400" kern="1200">
          <a:solidFill>
            <a:schemeClr val="tx1"/>
          </a:solidFill>
          <a:latin typeface="+mn-lt"/>
          <a:ea typeface="+mn-ea"/>
          <a:cs typeface="+mn-cs"/>
        </a:defRPr>
      </a:lvl3pPr>
      <a:lvl4pPr marL="1832869" algn="l" defTabSz="610956" rtl="0" eaLnBrk="1" latinLnBrk="0" hangingPunct="1">
        <a:defRPr sz="2400" kern="1200">
          <a:solidFill>
            <a:schemeClr val="tx1"/>
          </a:solidFill>
          <a:latin typeface="+mn-lt"/>
          <a:ea typeface="+mn-ea"/>
          <a:cs typeface="+mn-cs"/>
        </a:defRPr>
      </a:lvl4pPr>
      <a:lvl5pPr marL="2443825" algn="l" defTabSz="610956" rtl="0" eaLnBrk="1" latinLnBrk="0" hangingPunct="1">
        <a:defRPr sz="2400" kern="1200">
          <a:solidFill>
            <a:schemeClr val="tx1"/>
          </a:solidFill>
          <a:latin typeface="+mn-lt"/>
          <a:ea typeface="+mn-ea"/>
          <a:cs typeface="+mn-cs"/>
        </a:defRPr>
      </a:lvl5pPr>
      <a:lvl6pPr marL="3054782" algn="l" defTabSz="610956" rtl="0" eaLnBrk="1" latinLnBrk="0" hangingPunct="1">
        <a:defRPr sz="2400" kern="1200">
          <a:solidFill>
            <a:schemeClr val="tx1"/>
          </a:solidFill>
          <a:latin typeface="+mn-lt"/>
          <a:ea typeface="+mn-ea"/>
          <a:cs typeface="+mn-cs"/>
        </a:defRPr>
      </a:lvl6pPr>
      <a:lvl7pPr marL="3665738" algn="l" defTabSz="610956" rtl="0" eaLnBrk="1" latinLnBrk="0" hangingPunct="1">
        <a:defRPr sz="2400" kern="1200">
          <a:solidFill>
            <a:schemeClr val="tx1"/>
          </a:solidFill>
          <a:latin typeface="+mn-lt"/>
          <a:ea typeface="+mn-ea"/>
          <a:cs typeface="+mn-cs"/>
        </a:defRPr>
      </a:lvl7pPr>
      <a:lvl8pPr marL="4276695" algn="l" defTabSz="610956" rtl="0" eaLnBrk="1" latinLnBrk="0" hangingPunct="1">
        <a:defRPr sz="2400" kern="1200">
          <a:solidFill>
            <a:schemeClr val="tx1"/>
          </a:solidFill>
          <a:latin typeface="+mn-lt"/>
          <a:ea typeface="+mn-ea"/>
          <a:cs typeface="+mn-cs"/>
        </a:defRPr>
      </a:lvl8pPr>
      <a:lvl9pPr marL="4887651" algn="l" defTabSz="61095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atunnisteen paikkamerkki 4"/>
          <p:cNvSpPr>
            <a:spLocks noGrp="1"/>
          </p:cNvSpPr>
          <p:nvPr/>
        </p:nvSpPr>
        <p:spPr>
          <a:xfrm>
            <a:off x="487427" y="1138218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a:solidFill>
                  <a:schemeClr val="tx1">
                    <a:lumMod val="50000"/>
                    <a:lumOff val="50000"/>
                  </a:schemeClr>
                </a:solidFill>
              </a:rPr>
              <a:t>Web Application Project</a:t>
            </a:r>
          </a:p>
        </p:txBody>
      </p:sp>
      <p:sp>
        <p:nvSpPr>
          <p:cNvPr id="6" name="Alatunnisteen paikkamerkki 4"/>
          <p:cNvSpPr>
            <a:spLocks noGrp="1"/>
          </p:cNvSpPr>
          <p:nvPr/>
        </p:nvSpPr>
        <p:spPr>
          <a:xfrm>
            <a:off x="487427" y="1166666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a:solidFill>
                  <a:schemeClr val="tx1">
                    <a:lumMod val="50000"/>
                    <a:lumOff val="50000"/>
                  </a:schemeClr>
                </a:solidFill>
              </a:rPr>
              <a:t>ECTS </a:t>
            </a:r>
            <a:r>
              <a:rPr lang="en-US" sz="1200" dirty="0">
                <a:solidFill>
                  <a:schemeClr val="tx1">
                    <a:lumMod val="50000"/>
                    <a:lumOff val="50000"/>
                  </a:schemeClr>
                </a:solidFill>
              </a:rPr>
              <a:t>Credits</a:t>
            </a:r>
            <a:r>
              <a:rPr lang="fi-FI" sz="1200" dirty="0">
                <a:solidFill>
                  <a:schemeClr val="tx1">
                    <a:lumMod val="50000"/>
                    <a:lumOff val="50000"/>
                  </a:schemeClr>
                </a:solidFill>
              </a:rPr>
              <a:t>: 15</a:t>
            </a:r>
            <a:r>
              <a:rPr lang="en-FI" sz="1200" dirty="0">
                <a:solidFill>
                  <a:schemeClr val="tx1">
                    <a:lumMod val="50000"/>
                    <a:lumOff val="50000"/>
                  </a:schemeClr>
                </a:solidFill>
              </a:rPr>
              <a:t>(End p</a:t>
            </a:r>
            <a:r>
              <a:rPr lang="fi-FI" sz="1200" dirty="0">
                <a:solidFill>
                  <a:schemeClr val="tx1">
                    <a:lumMod val="50000"/>
                    <a:lumOff val="50000"/>
                  </a:schemeClr>
                </a:solidFill>
              </a:rPr>
              <a:t>r</a:t>
            </a:r>
            <a:r>
              <a:rPr lang="en-FI" sz="1200" dirty="0">
                <a:solidFill>
                  <a:schemeClr val="tx1">
                    <a:lumMod val="50000"/>
                    <a:lumOff val="50000"/>
                  </a:schemeClr>
                </a:solidFill>
              </a:rPr>
              <a:t>o</a:t>
            </a:r>
            <a:r>
              <a:rPr lang="fi-FI" sz="1200" dirty="0">
                <a:solidFill>
                  <a:schemeClr val="tx1">
                    <a:lumMod val="50000"/>
                    <a:lumOff val="50000"/>
                  </a:schemeClr>
                </a:solidFill>
              </a:rPr>
              <a:t>j</a:t>
            </a:r>
            <a:r>
              <a:rPr lang="en-FI" sz="1200" dirty="0">
                <a:solidFill>
                  <a:schemeClr val="tx1">
                    <a:lumMod val="50000"/>
                    <a:lumOff val="50000"/>
                  </a:schemeClr>
                </a:solidFill>
              </a:rPr>
              <a:t>e</a:t>
            </a:r>
            <a:r>
              <a:rPr lang="fi-FI" sz="1200" dirty="0">
                <a:solidFill>
                  <a:schemeClr val="tx1">
                    <a:lumMod val="50000"/>
                    <a:lumOff val="50000"/>
                  </a:schemeClr>
                </a:solidFill>
              </a:rPr>
              <a:t>c</a:t>
            </a:r>
            <a:r>
              <a:rPr lang="en-FI" sz="1200" dirty="0">
                <a:solidFill>
                  <a:schemeClr val="tx1">
                    <a:lumMod val="50000"/>
                    <a:lumOff val="50000"/>
                  </a:schemeClr>
                </a:solidFill>
              </a:rPr>
              <a:t>t)</a:t>
            </a:r>
            <a:endParaRPr lang="fi-FI" sz="1200" dirty="0">
              <a:solidFill>
                <a:schemeClr val="tx1">
                  <a:lumMod val="50000"/>
                  <a:lumOff val="50000"/>
                </a:schemeClr>
              </a:solidFill>
            </a:endParaRPr>
          </a:p>
        </p:txBody>
      </p:sp>
      <p:sp>
        <p:nvSpPr>
          <p:cNvPr id="7" name="Alatunnisteen paikkamerkki 4"/>
          <p:cNvSpPr>
            <a:spLocks noGrp="1"/>
          </p:cNvSpPr>
          <p:nvPr/>
        </p:nvSpPr>
        <p:spPr>
          <a:xfrm>
            <a:off x="487427" y="1195114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err="1">
                <a:solidFill>
                  <a:schemeClr val="tx1">
                    <a:lumMod val="50000"/>
                    <a:lumOff val="50000"/>
                  </a:schemeClr>
                </a:solidFill>
              </a:rPr>
              <a:t>Date</a:t>
            </a:r>
            <a:r>
              <a:rPr lang="fi-FI" sz="1200" dirty="0">
                <a:solidFill>
                  <a:schemeClr val="tx1">
                    <a:lumMod val="50000"/>
                    <a:lumOff val="50000"/>
                  </a:schemeClr>
                </a:solidFill>
              </a:rPr>
              <a:t> of </a:t>
            </a:r>
            <a:r>
              <a:rPr lang="fi-FI" sz="1200" dirty="0" err="1">
                <a:solidFill>
                  <a:schemeClr val="tx1">
                    <a:lumMod val="50000"/>
                    <a:lumOff val="50000"/>
                  </a:schemeClr>
                </a:solidFill>
              </a:rPr>
              <a:t>Publication</a:t>
            </a:r>
            <a:r>
              <a:rPr lang="fi-FI" sz="1200" dirty="0">
                <a:solidFill>
                  <a:schemeClr val="tx1">
                    <a:lumMod val="50000"/>
                    <a:lumOff val="50000"/>
                  </a:schemeClr>
                </a:solidFill>
              </a:rPr>
              <a:t>: 2019, </a:t>
            </a:r>
            <a:r>
              <a:rPr lang="fi-FI" sz="1200" dirty="0" err="1">
                <a:solidFill>
                  <a:schemeClr val="tx1">
                    <a:lumMod val="50000"/>
                    <a:lumOff val="50000"/>
                  </a:schemeClr>
                </a:solidFill>
              </a:rPr>
              <a:t>December</a:t>
            </a:r>
            <a:r>
              <a:rPr lang="fi-FI" sz="1200" dirty="0">
                <a:solidFill>
                  <a:schemeClr val="tx1">
                    <a:lumMod val="50000"/>
                    <a:lumOff val="50000"/>
                  </a:schemeClr>
                </a:solidFill>
              </a:rPr>
              <a:t>.</a:t>
            </a:r>
          </a:p>
        </p:txBody>
      </p:sp>
      <p:sp>
        <p:nvSpPr>
          <p:cNvPr id="8" name="Alatunnisteen paikkamerkki 4"/>
          <p:cNvSpPr>
            <a:spLocks noGrp="1"/>
          </p:cNvSpPr>
          <p:nvPr/>
        </p:nvSpPr>
        <p:spPr>
          <a:xfrm>
            <a:off x="487427" y="1223562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err="1">
                <a:solidFill>
                  <a:schemeClr val="tx1">
                    <a:lumMod val="50000"/>
                    <a:lumOff val="50000"/>
                  </a:schemeClr>
                </a:solidFill>
              </a:rPr>
              <a:t>Instructors</a:t>
            </a:r>
            <a:r>
              <a:rPr lang="fi-FI" sz="1200" dirty="0">
                <a:solidFill>
                  <a:schemeClr val="tx1">
                    <a:lumMod val="50000"/>
                    <a:lumOff val="50000"/>
                  </a:schemeClr>
                </a:solidFill>
              </a:rPr>
              <a:t>: Johanna Talvensaari, Haverinen Lasse, Niva Anu, Kari Laitinen.  </a:t>
            </a:r>
          </a:p>
        </p:txBody>
      </p:sp>
      <p:sp>
        <p:nvSpPr>
          <p:cNvPr id="31" name="Otsikon paikkamerkki 1"/>
          <p:cNvSpPr txBox="1">
            <a:spLocks/>
          </p:cNvSpPr>
          <p:nvPr/>
        </p:nvSpPr>
        <p:spPr>
          <a:xfrm>
            <a:off x="502152" y="909737"/>
            <a:ext cx="8700801" cy="797139"/>
          </a:xfrm>
          <a:prstGeom prst="rect">
            <a:avLst/>
          </a:prstGeom>
          <a:ln>
            <a:solidFill>
              <a:srgbClr val="F68B1F"/>
            </a:solidFill>
          </a:ln>
        </p:spPr>
        <p:txBody>
          <a:bodyPr vert="horz" lIns="122191" tIns="61096" rIns="122191" bIns="61096" rtlCol="0" anchor="t" anchorCtr="0">
            <a:normAutofit/>
          </a:bodyPr>
          <a:lstStyle>
            <a:lvl1pPr algn="l" defTabSz="457200" rtl="0" eaLnBrk="1" latinLnBrk="0" hangingPunct="1">
              <a:spcBef>
                <a:spcPct val="0"/>
              </a:spcBef>
              <a:buNone/>
              <a:defRPr sz="2400" kern="1200" baseline="0">
                <a:solidFill>
                  <a:schemeClr val="tx2"/>
                </a:solidFill>
                <a:latin typeface="Arial Narrow"/>
                <a:ea typeface="+mj-ea"/>
                <a:cs typeface="Arial Narrow"/>
              </a:defRPr>
            </a:lvl1pPr>
          </a:lstStyle>
          <a:p>
            <a:r>
              <a:rPr lang="en-FI" dirty="0"/>
              <a:t>M</a:t>
            </a:r>
            <a:r>
              <a:rPr lang="fi-FI" dirty="0"/>
              <a:t>a</a:t>
            </a:r>
            <a:r>
              <a:rPr lang="en-FI" dirty="0"/>
              <a:t>t</a:t>
            </a:r>
            <a:r>
              <a:rPr lang="fi-FI" dirty="0"/>
              <a:t>h</a:t>
            </a:r>
            <a:r>
              <a:rPr lang="en-FI" dirty="0"/>
              <a:t> </a:t>
            </a:r>
            <a:r>
              <a:rPr lang="fi-FI" dirty="0"/>
              <a:t>t</a:t>
            </a:r>
            <a:r>
              <a:rPr lang="en-FI" dirty="0"/>
              <a:t>o</a:t>
            </a:r>
            <a:r>
              <a:rPr lang="fi-FI" dirty="0"/>
              <a:t>o</a:t>
            </a:r>
            <a:r>
              <a:rPr lang="en-FI" dirty="0"/>
              <a:t>l W</a:t>
            </a:r>
            <a:r>
              <a:rPr lang="en-US" dirty="0"/>
              <a:t>eb app</a:t>
            </a:r>
            <a:r>
              <a:rPr lang="en-FI" dirty="0"/>
              <a:t>l</a:t>
            </a:r>
            <a:r>
              <a:rPr lang="fi-FI" dirty="0"/>
              <a:t>i</a:t>
            </a:r>
            <a:r>
              <a:rPr lang="en-FI" dirty="0"/>
              <a:t>c</a:t>
            </a:r>
            <a:r>
              <a:rPr lang="fi-FI" dirty="0"/>
              <a:t>a</a:t>
            </a:r>
            <a:r>
              <a:rPr lang="en-FI" dirty="0"/>
              <a:t>t</a:t>
            </a:r>
            <a:r>
              <a:rPr lang="fi-FI" dirty="0"/>
              <a:t>i</a:t>
            </a:r>
            <a:r>
              <a:rPr lang="en-FI" dirty="0"/>
              <a:t>o</a:t>
            </a:r>
            <a:r>
              <a:rPr lang="fi-FI" dirty="0"/>
              <a:t>n</a:t>
            </a:r>
            <a:r>
              <a:rPr lang="en-FI" dirty="0"/>
              <a:t> </a:t>
            </a:r>
            <a:endParaRPr lang="fi-FI" dirty="0"/>
          </a:p>
        </p:txBody>
      </p:sp>
      <p:sp>
        <p:nvSpPr>
          <p:cNvPr id="32" name="Alatunnisteen paikkamerkki 4"/>
          <p:cNvSpPr txBox="1">
            <a:spLocks/>
          </p:cNvSpPr>
          <p:nvPr/>
        </p:nvSpPr>
        <p:spPr>
          <a:xfrm>
            <a:off x="502152" y="1852081"/>
            <a:ext cx="8700801" cy="645019"/>
          </a:xfrm>
          <a:prstGeom prst="rect">
            <a:avLst/>
          </a:prstGeom>
        </p:spPr>
        <p:txBody>
          <a:bodyPr lIns="122191" tIns="0" rIns="122191" bIns="0"/>
          <a:lstStyle>
            <a:defPPr>
              <a:defRPr lang="fi-FI"/>
            </a:defPPr>
            <a:lvl1pPr marL="0" algn="l" defTabSz="457200" rtl="0" eaLnBrk="1" latinLnBrk="0" hangingPunct="1">
              <a:defRPr sz="1000" kern="1200">
                <a:solidFill>
                  <a:schemeClr val="tx1">
                    <a:lumMod val="50000"/>
                    <a:lumOff val="50000"/>
                  </a:schemeClr>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dirty="0" err="1"/>
              <a:t>Abdeljalil</a:t>
            </a:r>
            <a:r>
              <a:rPr lang="fi-FI" dirty="0"/>
              <a:t> </a:t>
            </a:r>
            <a:r>
              <a:rPr lang="fi-FI" dirty="0" err="1"/>
              <a:t>Misbah</a:t>
            </a:r>
            <a:r>
              <a:rPr lang="fi-FI" dirty="0"/>
              <a:t>, Jami Hannus, DIN19SP</a:t>
            </a:r>
          </a:p>
          <a:p>
            <a:r>
              <a:rPr lang="fi-FI" dirty="0" err="1"/>
              <a:t>Information</a:t>
            </a:r>
            <a:r>
              <a:rPr lang="fi-FI" dirty="0"/>
              <a:t> Technology</a:t>
            </a:r>
          </a:p>
        </p:txBody>
      </p:sp>
      <p:sp>
        <p:nvSpPr>
          <p:cNvPr id="4" name="Sisällön paikkamerkki 3"/>
          <p:cNvSpPr>
            <a:spLocks noGrp="1"/>
          </p:cNvSpPr>
          <p:nvPr>
            <p:ph idx="1"/>
          </p:nvPr>
        </p:nvSpPr>
        <p:spPr>
          <a:xfrm>
            <a:off x="502152" y="2735387"/>
            <a:ext cx="2813821" cy="8135813"/>
          </a:xfrm>
        </p:spPr>
        <p:txBody>
          <a:bodyPr>
            <a:noAutofit/>
          </a:bodyPr>
          <a:lstStyle/>
          <a:p>
            <a:r>
              <a:rPr lang="en-US" b="1" dirty="0"/>
              <a:t>Introduction</a:t>
            </a:r>
          </a:p>
          <a:p>
            <a:r>
              <a:rPr lang="en-US" dirty="0"/>
              <a:t>Project is to create a simple webpage with mathematical functions. Using Html, CSS and JavaScript.</a:t>
            </a:r>
          </a:p>
          <a:p>
            <a:endParaRPr lang="en-US" dirty="0"/>
          </a:p>
          <a:p>
            <a:r>
              <a:rPr lang="en-US" b="1" dirty="0"/>
              <a:t>Objectives</a:t>
            </a:r>
          </a:p>
          <a:p>
            <a:r>
              <a:rPr lang="en-US" dirty="0"/>
              <a:t>Main objective of the project was to combine the skills that were developed in JavaScript and Html into a greater entity. The project will improve the groups time management skills and group working practices.</a:t>
            </a:r>
          </a:p>
          <a:p>
            <a:r>
              <a:rPr lang="en-US" dirty="0"/>
              <a:t>The project was split in to 2 parts. The Html and CSS part. Then the JavaScript part. Html was used to create the interface of the webpage. JavaScript was used to calculate the functions. The final product will work as standalone web page, that could be used without network connection. Major aim was to get the mathematical functions calculating the tasks given by the user who’s communicating with the app using a device whether a mobile or a computer. </a:t>
            </a:r>
            <a:endParaRPr lang="en-US" i="1" dirty="0"/>
          </a:p>
          <a:p>
            <a:endParaRPr lang="en-US" i="1" dirty="0"/>
          </a:p>
          <a:p>
            <a:endParaRPr lang="en-US" i="1" dirty="0"/>
          </a:p>
          <a:p>
            <a:endParaRPr lang="en-US" i="1" dirty="0"/>
          </a:p>
          <a:p>
            <a:endParaRPr lang="en-US" i="1" dirty="0"/>
          </a:p>
          <a:p>
            <a:endParaRPr lang="en-US" i="1" dirty="0"/>
          </a:p>
          <a:p>
            <a:r>
              <a:rPr lang="en-US" i="1" dirty="0"/>
              <a:t>FIGURE 1. The website Diagram</a:t>
            </a:r>
          </a:p>
        </p:txBody>
      </p:sp>
      <p:sp>
        <p:nvSpPr>
          <p:cNvPr id="9" name="Sisällön paikkamerkki 8"/>
          <p:cNvSpPr>
            <a:spLocks noGrp="1"/>
          </p:cNvSpPr>
          <p:nvPr>
            <p:ph idx="10"/>
          </p:nvPr>
        </p:nvSpPr>
        <p:spPr>
          <a:xfrm>
            <a:off x="3445642" y="2735386"/>
            <a:ext cx="2813821" cy="8548989"/>
          </a:xfrm>
        </p:spPr>
        <p:txBody>
          <a:bodyPr/>
          <a:lstStyle/>
          <a:p>
            <a:r>
              <a:rPr lang="en-US" dirty="0"/>
              <a:t>It could be handled by restricting input or filtering the unwanted inputs. Then how to show the output of formulas in logical, easily comprehendible manner. The graphical aspect was a lesser priority then the functional parts of the project. The point was to concentrate on usability then style.</a:t>
            </a:r>
            <a:endParaRPr lang="en-US" b="1" dirty="0"/>
          </a:p>
          <a:p>
            <a:r>
              <a:rPr lang="en-US" b="1" dirty="0"/>
              <a:t>Methods</a:t>
            </a:r>
          </a:p>
          <a:p>
            <a:r>
              <a:rPr lang="en-US" dirty="0"/>
              <a:t>JavaScript was used as the backend language to program the mathematical functions with the inputs from Html input fields. CSS was used to improve the user experience. Functions would calculate automatically on input or when user pressed the button to execute the function.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i="1" dirty="0"/>
              <a:t>FIGURE 2. Part of the Coding</a:t>
            </a:r>
          </a:p>
          <a:p>
            <a:endParaRPr lang="en-FI" dirty="0"/>
          </a:p>
          <a:p>
            <a:r>
              <a:rPr lang="en-US" b="1" dirty="0"/>
              <a:t>Results</a:t>
            </a:r>
          </a:p>
          <a:p>
            <a:r>
              <a:rPr lang="en-US" dirty="0"/>
              <a:t>Overall the project was successful. The main obstacle was the handling of inputs and printing the tables.  </a:t>
            </a:r>
          </a:p>
        </p:txBody>
      </p:sp>
      <p:sp>
        <p:nvSpPr>
          <p:cNvPr id="10" name="Sisällön paikkamerkki 9"/>
          <p:cNvSpPr>
            <a:spLocks noGrp="1"/>
          </p:cNvSpPr>
          <p:nvPr>
            <p:ph idx="11"/>
          </p:nvPr>
        </p:nvSpPr>
        <p:spPr>
          <a:xfrm>
            <a:off x="6389132" y="2735386"/>
            <a:ext cx="2813821" cy="8548989"/>
          </a:xfrm>
        </p:spPr>
        <p:txBody>
          <a:bodyPr>
            <a:noAutofit/>
          </a:bodyPr>
          <a:lstStyle/>
          <a:p>
            <a:r>
              <a:rPr lang="en-US" dirty="0"/>
              <a:t>The logic of the project was a success from the mathematical algorithms side. The main objective of the project was achieved. One answer to input problem would to require user to user, webpage keypad for the inputs to lessen the input amount variables.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i="1" dirty="0"/>
              <a:t>FIGURE 3. The final UI on a mobile device</a:t>
            </a:r>
          </a:p>
          <a:p>
            <a:endParaRPr lang="en-US" dirty="0"/>
          </a:p>
          <a:p>
            <a:r>
              <a:rPr lang="en-US" b="1" dirty="0"/>
              <a:t>Conclusions</a:t>
            </a:r>
          </a:p>
          <a:p>
            <a:r>
              <a:rPr lang="en-US" dirty="0"/>
              <a:t>The project did improve learning and showed very well the areas what are important in project working. Also it became apparent the importance of planning. The web page itself was functional. So did meet the requirements of the project. Some improvements could be done for the user interface to allow more input from the functions. </a:t>
            </a:r>
          </a:p>
        </p:txBody>
      </p:sp>
      <p:pic>
        <p:nvPicPr>
          <p:cNvPr id="2" name="Picture 1">
            <a:extLst>
              <a:ext uri="{FF2B5EF4-FFF2-40B4-BE49-F238E27FC236}">
                <a16:creationId xmlns:a16="http://schemas.microsoft.com/office/drawing/2014/main" id="{7D8B5E4A-7E81-A947-A3CA-BDE42DD67672}"/>
              </a:ext>
            </a:extLst>
          </p:cNvPr>
          <p:cNvPicPr>
            <a:picLocks noChangeAspect="1"/>
          </p:cNvPicPr>
          <p:nvPr/>
        </p:nvPicPr>
        <p:blipFill rotWithShape="1">
          <a:blip r:embed="rId2"/>
          <a:srcRect t="6004" b="32507"/>
          <a:stretch/>
        </p:blipFill>
        <p:spPr>
          <a:xfrm>
            <a:off x="1445726" y="9262627"/>
            <a:ext cx="1839251" cy="1507897"/>
          </a:xfrm>
          <a:prstGeom prst="rect">
            <a:avLst/>
          </a:prstGeom>
        </p:spPr>
      </p:pic>
      <p:pic>
        <p:nvPicPr>
          <p:cNvPr id="13" name="Picture 12">
            <a:extLst>
              <a:ext uri="{FF2B5EF4-FFF2-40B4-BE49-F238E27FC236}">
                <a16:creationId xmlns:a16="http://schemas.microsoft.com/office/drawing/2014/main" id="{53C0ECFF-6D5B-C24E-B9EA-B743FA8696A6}"/>
              </a:ext>
            </a:extLst>
          </p:cNvPr>
          <p:cNvPicPr>
            <a:picLocks noChangeAspect="1"/>
          </p:cNvPicPr>
          <p:nvPr/>
        </p:nvPicPr>
        <p:blipFill>
          <a:blip r:embed="rId3"/>
          <a:stretch>
            <a:fillRect/>
          </a:stretch>
        </p:blipFill>
        <p:spPr>
          <a:xfrm>
            <a:off x="3610709" y="7317018"/>
            <a:ext cx="2379782" cy="2114455"/>
          </a:xfrm>
          <a:prstGeom prst="rect">
            <a:avLst/>
          </a:prstGeom>
        </p:spPr>
      </p:pic>
      <p:pic>
        <p:nvPicPr>
          <p:cNvPr id="15" name="Picture 14">
            <a:extLst>
              <a:ext uri="{FF2B5EF4-FFF2-40B4-BE49-F238E27FC236}">
                <a16:creationId xmlns:a16="http://schemas.microsoft.com/office/drawing/2014/main" id="{40A1D08E-6B03-6347-8708-08809858E001}"/>
              </a:ext>
            </a:extLst>
          </p:cNvPr>
          <p:cNvPicPr>
            <a:picLocks noChangeAspect="1"/>
          </p:cNvPicPr>
          <p:nvPr/>
        </p:nvPicPr>
        <p:blipFill>
          <a:blip r:embed="rId4"/>
          <a:stretch>
            <a:fillRect/>
          </a:stretch>
        </p:blipFill>
        <p:spPr>
          <a:xfrm>
            <a:off x="6680677" y="4709782"/>
            <a:ext cx="2230730" cy="2300098"/>
          </a:xfrm>
          <a:prstGeom prst="rect">
            <a:avLst/>
          </a:prstGeom>
        </p:spPr>
      </p:pic>
    </p:spTree>
    <p:extLst>
      <p:ext uri="{BB962C8B-B14F-4D97-AF65-F5344CB8AC3E}">
        <p14:creationId xmlns:p14="http://schemas.microsoft.com/office/powerpoint/2010/main" val="2573825079"/>
      </p:ext>
    </p:extLst>
  </p:cSld>
  <p:clrMapOvr>
    <a:masterClrMapping/>
  </p:clrMapOvr>
</p:sld>
</file>

<file path=ppt/theme/theme1.xml><?xml version="1.0" encoding="utf-8"?>
<a:theme xmlns:a="http://schemas.openxmlformats.org/drawingml/2006/main" name="Oamk oranssi">
  <a:themeElements>
    <a:clrScheme name="Oamk oranssi 2">
      <a:dk1>
        <a:sysClr val="windowText" lastClr="000000"/>
      </a:dk1>
      <a:lt1>
        <a:sysClr val="window" lastClr="FFFFFF"/>
      </a:lt1>
      <a:dk2>
        <a:srgbClr val="FD7813"/>
      </a:dk2>
      <a:lt2>
        <a:srgbClr val="E6E6E6"/>
      </a:lt2>
      <a:accent1>
        <a:srgbClr val="FD7813"/>
      </a:accent1>
      <a:accent2>
        <a:srgbClr val="FFA558"/>
      </a:accent2>
      <a:accent3>
        <a:srgbClr val="FFBC86"/>
      </a:accent3>
      <a:accent4>
        <a:srgbClr val="FFD3B1"/>
      </a:accent4>
      <a:accent5>
        <a:srgbClr val="FFE9D9"/>
      </a:accent5>
      <a:accent6>
        <a:srgbClr val="F7F4EC"/>
      </a:accent6>
      <a:hlink>
        <a:srgbClr val="2E809E"/>
      </a:hlink>
      <a:folHlink>
        <a:srgbClr val="3CA5CD"/>
      </a:folHlink>
    </a:clrScheme>
    <a:fontScheme name="Horisontti">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2286</TotalTime>
  <Words>461</Words>
  <Application>Microsoft Office PowerPoint</Application>
  <PresentationFormat>A3 Paper (297x420 mm)</PresentationFormat>
  <Paragraphs>48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Oamk oranssi</vt:lpstr>
      <vt:lpstr>PowerPoint Presentation</vt:lpstr>
    </vt:vector>
  </TitlesOfParts>
  <Company>Oamk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dc:creator>Viestintäpalvelut</dc:creator>
  <cp:lastModifiedBy>Jami Hannus</cp:lastModifiedBy>
  <cp:revision>126</cp:revision>
  <cp:lastPrinted>2015-12-11T12:07:50Z</cp:lastPrinted>
  <dcterms:created xsi:type="dcterms:W3CDTF">2011-08-25T08:52:46Z</dcterms:created>
  <dcterms:modified xsi:type="dcterms:W3CDTF">2019-12-17T19:12:36Z</dcterms:modified>
</cp:coreProperties>
</file>